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Nunito Semi Bold"/>
      <p:regular r:id="rId14"/>
    </p:embeddedFont>
    <p:embeddedFont>
      <p:font typeface="PT Sans" panose="020B0503020203020204" pitchFamily="3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0" d="100"/>
          <a:sy n="60" d="100"/>
        </p:scale>
        <p:origin x="428" y="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6112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71840" y="1526052"/>
            <a:ext cx="8532418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6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Intrusion Detection Systems in Cybersecurity</a:t>
            </a:r>
            <a:endParaRPr lang="en-US" sz="6000" b="1" dirty="0"/>
          </a:p>
        </p:txBody>
      </p:sp>
      <p:sp>
        <p:nvSpPr>
          <p:cNvPr id="4" name="Text 1"/>
          <p:cNvSpPr/>
          <p:nvPr/>
        </p:nvSpPr>
        <p:spPr>
          <a:xfrm>
            <a:off x="6019324" y="3894225"/>
            <a:ext cx="8237450" cy="3617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presentation will delve into the critical role of Intrusion Detection Systems in today's cybersecurity landscape, covering its definition, importance, types, deployment strategies, and best practices.</a:t>
            </a:r>
            <a:endParaRPr lang="en-US" sz="3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8616" y="3236653"/>
            <a:ext cx="653450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6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Responding to IDS Alerts</a:t>
            </a:r>
            <a:endParaRPr lang="en-US" sz="6000" b="1" dirty="0"/>
          </a:p>
        </p:txBody>
      </p:sp>
      <p:sp>
        <p:nvSpPr>
          <p:cNvPr id="4" name="Shape 1"/>
          <p:cNvSpPr/>
          <p:nvPr/>
        </p:nvSpPr>
        <p:spPr>
          <a:xfrm>
            <a:off x="818616" y="4232475"/>
            <a:ext cx="3600331" cy="299204"/>
          </a:xfrm>
          <a:prstGeom prst="roundRect">
            <a:avLst>
              <a:gd name="adj" fmla="val 120009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14969" y="490539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Threat Verification</a:t>
            </a:r>
            <a:endParaRPr lang="en-US" sz="4000" b="1" dirty="0"/>
          </a:p>
        </p:txBody>
      </p:sp>
      <p:sp>
        <p:nvSpPr>
          <p:cNvPr id="6" name="Text 3"/>
          <p:cNvSpPr/>
          <p:nvPr/>
        </p:nvSpPr>
        <p:spPr>
          <a:xfrm>
            <a:off x="814969" y="5496404"/>
            <a:ext cx="407896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Validate the alert to confirm if it represents a genuine threat or a false positive.</a:t>
            </a:r>
            <a:endParaRPr lang="en-US" sz="3200" dirty="0"/>
          </a:p>
        </p:txBody>
      </p:sp>
      <p:sp>
        <p:nvSpPr>
          <p:cNvPr id="7" name="Shape 4"/>
          <p:cNvSpPr/>
          <p:nvPr/>
        </p:nvSpPr>
        <p:spPr>
          <a:xfrm>
            <a:off x="5275659" y="4232475"/>
            <a:ext cx="3600331" cy="299204"/>
          </a:xfrm>
          <a:prstGeom prst="roundRect">
            <a:avLst>
              <a:gd name="adj" fmla="val 120009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275659" y="490646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Incident Response</a:t>
            </a:r>
            <a:endParaRPr lang="en-US" sz="4000" b="1" dirty="0"/>
          </a:p>
        </p:txBody>
      </p:sp>
      <p:sp>
        <p:nvSpPr>
          <p:cNvPr id="9" name="Text 6"/>
          <p:cNvSpPr/>
          <p:nvPr/>
        </p:nvSpPr>
        <p:spPr>
          <a:xfrm>
            <a:off x="5275659" y="5496404"/>
            <a:ext cx="407896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If a threat is confirmed, take appropriate actions to contain, isolate, and mitigate the attack.</a:t>
            </a:r>
            <a:endParaRPr lang="en-US" sz="3200" dirty="0"/>
          </a:p>
        </p:txBody>
      </p:sp>
      <p:sp>
        <p:nvSpPr>
          <p:cNvPr id="10" name="Shape 7"/>
          <p:cNvSpPr/>
          <p:nvPr/>
        </p:nvSpPr>
        <p:spPr>
          <a:xfrm>
            <a:off x="9713595" y="4232475"/>
            <a:ext cx="3600450" cy="299204"/>
          </a:xfrm>
          <a:prstGeom prst="roundRect">
            <a:avLst>
              <a:gd name="adj" fmla="val 120009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713595" y="4907539"/>
            <a:ext cx="285940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Security Enhancement</a:t>
            </a:r>
            <a:endParaRPr lang="en-US" sz="4000" b="1" dirty="0"/>
          </a:p>
        </p:txBody>
      </p:sp>
      <p:sp>
        <p:nvSpPr>
          <p:cNvPr id="12" name="Text 9"/>
          <p:cNvSpPr/>
          <p:nvPr/>
        </p:nvSpPr>
        <p:spPr>
          <a:xfrm>
            <a:off x="9713595" y="5496404"/>
            <a:ext cx="4079081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Analyze the incident to identify vulnerabilities and enhance security measures to prevent similar attacks in the future.</a:t>
            </a:r>
            <a:endParaRPr lang="en-US" sz="32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5542" y="2969340"/>
            <a:ext cx="11264979" cy="1408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1050"/>
              </a:lnSpc>
              <a:buNone/>
            </a:pPr>
            <a:r>
              <a:rPr lang="en-US" sz="88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            THANK YOU</a:t>
            </a:r>
            <a:endParaRPr lang="en-US" sz="88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0391A8-ED08-7B43-74F1-5229C68C1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399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832" y="0"/>
            <a:ext cx="14630400" cy="8229600"/>
          </a:xfrm>
          <a:prstGeom prst="rect">
            <a:avLst/>
          </a:prstGeom>
          <a:solidFill>
            <a:srgbClr val="F3F3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591918" y="1016677"/>
            <a:ext cx="1099018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6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Defining Intrusion Detection Systems (IDS)</a:t>
            </a:r>
            <a:endParaRPr lang="en-US" sz="6000" b="1" dirty="0"/>
          </a:p>
        </p:txBody>
      </p:sp>
      <p:sp>
        <p:nvSpPr>
          <p:cNvPr id="5" name="Text 2"/>
          <p:cNvSpPr/>
          <p:nvPr/>
        </p:nvSpPr>
        <p:spPr>
          <a:xfrm>
            <a:off x="513259" y="3065579"/>
            <a:ext cx="379023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4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The Sentinel of Cybersecurity</a:t>
            </a:r>
            <a:endParaRPr lang="en-US" sz="4000" b="1" dirty="0"/>
          </a:p>
        </p:txBody>
      </p:sp>
      <p:sp>
        <p:nvSpPr>
          <p:cNvPr id="6" name="Text 3"/>
          <p:cNvSpPr/>
          <p:nvPr/>
        </p:nvSpPr>
        <p:spPr>
          <a:xfrm>
            <a:off x="591918" y="3826075"/>
            <a:ext cx="6185535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 Intrusion Detection System (IDS) acts as a vigilant guardian, continuously monitoring networks and systems for suspicious activity. It identifies potential threats and raises alarms, enabling proactive security measures.</a:t>
            </a:r>
            <a:endParaRPr lang="en-US" sz="3200" dirty="0"/>
          </a:p>
        </p:txBody>
      </p:sp>
      <p:sp>
        <p:nvSpPr>
          <p:cNvPr id="7" name="Text 4"/>
          <p:cNvSpPr/>
          <p:nvPr/>
        </p:nvSpPr>
        <p:spPr>
          <a:xfrm>
            <a:off x="7614761" y="306557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4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Passive Guardian</a:t>
            </a:r>
            <a:endParaRPr lang="en-US" sz="4000" b="1" dirty="0"/>
          </a:p>
        </p:txBody>
      </p:sp>
      <p:sp>
        <p:nvSpPr>
          <p:cNvPr id="8" name="Text 5"/>
          <p:cNvSpPr/>
          <p:nvPr/>
        </p:nvSpPr>
        <p:spPr>
          <a:xfrm>
            <a:off x="7614761" y="3826075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 IDS is a passive security measure, meaning it only observes and reports on threats. Unlike Intrusion Prevention Systems (IPS), it does not actively block or prevent attacks.</a:t>
            </a:r>
            <a:endParaRPr lang="en-US" sz="3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4851" y="424438"/>
            <a:ext cx="7476173" cy="1401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6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Importance of IDS in Cybersecurity</a:t>
            </a:r>
            <a:endParaRPr lang="en-US" sz="6000" b="1" dirty="0"/>
          </a:p>
        </p:txBody>
      </p:sp>
      <p:sp>
        <p:nvSpPr>
          <p:cNvPr id="4" name="Shape 1"/>
          <p:cNvSpPr/>
          <p:nvPr/>
        </p:nvSpPr>
        <p:spPr>
          <a:xfrm>
            <a:off x="361732" y="2267004"/>
            <a:ext cx="416957" cy="416957"/>
          </a:xfrm>
          <a:prstGeom prst="roundRect">
            <a:avLst>
              <a:gd name="adj" fmla="val 85720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909539" y="2333679"/>
            <a:ext cx="2803208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6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Threat Detection</a:t>
            </a:r>
            <a:endParaRPr lang="en-US" sz="3600" b="1" dirty="0"/>
          </a:p>
        </p:txBody>
      </p:sp>
      <p:sp>
        <p:nvSpPr>
          <p:cNvPr id="6" name="Text 3"/>
          <p:cNvSpPr/>
          <p:nvPr/>
        </p:nvSpPr>
        <p:spPr>
          <a:xfrm>
            <a:off x="863305" y="3007548"/>
            <a:ext cx="3721455" cy="22867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IDS is crucial for early detection of potential threats, including malware, unauthorized access attempts, and network intrusions.</a:t>
            </a:r>
            <a:endParaRPr lang="en-US" sz="3200" dirty="0"/>
          </a:p>
        </p:txBody>
      </p:sp>
      <p:sp>
        <p:nvSpPr>
          <p:cNvPr id="7" name="Shape 4"/>
          <p:cNvSpPr/>
          <p:nvPr/>
        </p:nvSpPr>
        <p:spPr>
          <a:xfrm>
            <a:off x="4457244" y="2222411"/>
            <a:ext cx="416957" cy="416957"/>
          </a:xfrm>
          <a:prstGeom prst="roundRect">
            <a:avLst>
              <a:gd name="adj" fmla="val 85720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37501" y="2252524"/>
            <a:ext cx="4137673" cy="700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6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Security Posture Improvement</a:t>
            </a:r>
            <a:endParaRPr lang="en-US" sz="3600" b="1" dirty="0"/>
          </a:p>
        </p:txBody>
      </p:sp>
      <p:sp>
        <p:nvSpPr>
          <p:cNvPr id="9" name="Text 6"/>
          <p:cNvSpPr/>
          <p:nvPr/>
        </p:nvSpPr>
        <p:spPr>
          <a:xfrm>
            <a:off x="4937501" y="3096396"/>
            <a:ext cx="4289230" cy="22867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identifying weaknesses and vulnerabilities, an IDS helps organizations enhance their security posture and implement proactive measures.</a:t>
            </a:r>
            <a:endParaRPr lang="en-US" sz="3200" dirty="0"/>
          </a:p>
        </p:txBody>
      </p:sp>
      <p:sp>
        <p:nvSpPr>
          <p:cNvPr id="10" name="Shape 7"/>
          <p:cNvSpPr/>
          <p:nvPr/>
        </p:nvSpPr>
        <p:spPr>
          <a:xfrm>
            <a:off x="506372" y="6110287"/>
            <a:ext cx="416957" cy="416957"/>
          </a:xfrm>
          <a:prstGeom prst="roundRect">
            <a:avLst>
              <a:gd name="adj" fmla="val 85720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58249" y="6176962"/>
            <a:ext cx="2803208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6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Incident Response</a:t>
            </a:r>
            <a:endParaRPr lang="en-US" sz="3600" b="1" dirty="0"/>
          </a:p>
        </p:txBody>
      </p:sp>
      <p:sp>
        <p:nvSpPr>
          <p:cNvPr id="12" name="Text 9"/>
          <p:cNvSpPr/>
          <p:nvPr/>
        </p:nvSpPr>
        <p:spPr>
          <a:xfrm>
            <a:off x="1042451" y="6647706"/>
            <a:ext cx="7619768" cy="762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IDS alerts provide valuable insights into the nature and scope of incidents, enabling prompt and effective incident response.</a:t>
            </a:r>
            <a:endParaRPr lang="en-US" sz="3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87865" y="509026"/>
            <a:ext cx="8577064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54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Types of Intrusion Detection Systems</a:t>
            </a:r>
            <a:endParaRPr lang="en-US" sz="5400" b="1" dirty="0"/>
          </a:p>
        </p:txBody>
      </p:sp>
      <p:sp>
        <p:nvSpPr>
          <p:cNvPr id="4" name="Shape 1"/>
          <p:cNvSpPr/>
          <p:nvPr/>
        </p:nvSpPr>
        <p:spPr>
          <a:xfrm>
            <a:off x="5987891" y="2217047"/>
            <a:ext cx="3894136" cy="2935010"/>
          </a:xfrm>
          <a:prstGeom prst="roundRect">
            <a:avLst>
              <a:gd name="adj" fmla="val 12234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084868" y="254508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Network-Based IDS</a:t>
            </a:r>
            <a:endParaRPr lang="en-US" sz="3200" b="1" dirty="0"/>
          </a:p>
        </p:txBody>
      </p:sp>
      <p:sp>
        <p:nvSpPr>
          <p:cNvPr id="6" name="Text 3"/>
          <p:cNvSpPr/>
          <p:nvPr/>
        </p:nvSpPr>
        <p:spPr>
          <a:xfrm>
            <a:off x="6037052" y="3040618"/>
            <a:ext cx="401805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Network-based IDS monitors network traffic for suspicious patterns and anomalies.</a:t>
            </a:r>
            <a:endParaRPr lang="en-US" sz="2800" dirty="0"/>
          </a:p>
        </p:txBody>
      </p:sp>
      <p:sp>
        <p:nvSpPr>
          <p:cNvPr id="7" name="Shape 4"/>
          <p:cNvSpPr/>
          <p:nvPr/>
        </p:nvSpPr>
        <p:spPr>
          <a:xfrm>
            <a:off x="10041015" y="2217047"/>
            <a:ext cx="4097771" cy="2935010"/>
          </a:xfrm>
          <a:prstGeom prst="roundRect">
            <a:avLst>
              <a:gd name="adj" fmla="val 12234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214091" y="242621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Host-Based IDS</a:t>
            </a:r>
            <a:endParaRPr lang="en-US" sz="3200" b="1" dirty="0"/>
          </a:p>
        </p:txBody>
      </p:sp>
      <p:sp>
        <p:nvSpPr>
          <p:cNvPr id="9" name="Text 6"/>
          <p:cNvSpPr/>
          <p:nvPr/>
        </p:nvSpPr>
        <p:spPr>
          <a:xfrm>
            <a:off x="10214091" y="2923498"/>
            <a:ext cx="3924696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Host-based IDS analyzes activity within individual systems to detect malicious software or unauthorized actions.</a:t>
            </a:r>
            <a:endParaRPr lang="en-US" sz="2800" dirty="0"/>
          </a:p>
        </p:txBody>
      </p:sp>
      <p:sp>
        <p:nvSpPr>
          <p:cNvPr id="10" name="Shape 7"/>
          <p:cNvSpPr/>
          <p:nvPr/>
        </p:nvSpPr>
        <p:spPr>
          <a:xfrm>
            <a:off x="6061947" y="5480090"/>
            <a:ext cx="8076840" cy="2240484"/>
          </a:xfrm>
          <a:prstGeom prst="roundRect">
            <a:avLst>
              <a:gd name="adj" fmla="val 20105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28982" y="578917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Hybrid IDS</a:t>
            </a:r>
            <a:endParaRPr lang="en-US" sz="3200" b="1" dirty="0"/>
          </a:p>
        </p:txBody>
      </p:sp>
      <p:sp>
        <p:nvSpPr>
          <p:cNvPr id="12" name="Text 9"/>
          <p:cNvSpPr/>
          <p:nvPr/>
        </p:nvSpPr>
        <p:spPr>
          <a:xfrm>
            <a:off x="6428982" y="6275866"/>
            <a:ext cx="770980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Hybrid IDS combines the features of both network and host-based systems for comprehensive security.</a:t>
            </a:r>
            <a:endParaRPr lang="en-US" sz="2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5608" y="30444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6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Network-Based IDS</a:t>
            </a:r>
            <a:endParaRPr lang="en-US" sz="6000" b="1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6533" y="2095858"/>
            <a:ext cx="2137529" cy="174021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 flipH="1">
            <a:off x="2918799" y="2881372"/>
            <a:ext cx="87957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/>
              <a:t>1</a:t>
            </a:r>
          </a:p>
        </p:txBody>
      </p:sp>
      <p:sp>
        <p:nvSpPr>
          <p:cNvPr id="5" name="Text 2"/>
          <p:cNvSpPr/>
          <p:nvPr/>
        </p:nvSpPr>
        <p:spPr>
          <a:xfrm>
            <a:off x="4600005" y="21414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Traffic Analysis</a:t>
            </a:r>
            <a:endParaRPr lang="en-US" sz="4000" b="1" dirty="0"/>
          </a:p>
        </p:txBody>
      </p:sp>
      <p:sp>
        <p:nvSpPr>
          <p:cNvPr id="6" name="Text 3"/>
          <p:cNvSpPr/>
          <p:nvPr/>
        </p:nvSpPr>
        <p:spPr>
          <a:xfrm>
            <a:off x="4538907" y="2582943"/>
            <a:ext cx="994400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Network-based IDS examines network traffic for patterns that indicate potential attacks, such as unusual port usage or encrypted communication.</a:t>
            </a:r>
            <a:endParaRPr lang="en-US" sz="3200" dirty="0"/>
          </a:p>
        </p:txBody>
      </p:sp>
      <p:sp>
        <p:nvSpPr>
          <p:cNvPr id="7" name="Shape 4"/>
          <p:cNvSpPr/>
          <p:nvPr/>
        </p:nvSpPr>
        <p:spPr>
          <a:xfrm>
            <a:off x="4683827" y="3830833"/>
            <a:ext cx="8527971" cy="15240"/>
          </a:xfrm>
          <a:prstGeom prst="roundRect">
            <a:avLst>
              <a:gd name="adj" fmla="val 2356110"/>
            </a:avLst>
          </a:prstGeom>
          <a:solidFill>
            <a:srgbClr val="2D4DF2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057" y="3888761"/>
            <a:ext cx="4275058" cy="177010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268813" y="4463250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6"/>
          <p:cNvSpPr/>
          <p:nvPr/>
        </p:nvSpPr>
        <p:spPr>
          <a:xfrm>
            <a:off x="5393558" y="4071414"/>
            <a:ext cx="347757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Signature-Based Detection</a:t>
            </a:r>
            <a:endParaRPr lang="en-US" sz="4000" b="1" dirty="0"/>
          </a:p>
        </p:txBody>
      </p:sp>
      <p:sp>
        <p:nvSpPr>
          <p:cNvPr id="11" name="Text 7"/>
          <p:cNvSpPr/>
          <p:nvPr/>
        </p:nvSpPr>
        <p:spPr>
          <a:xfrm>
            <a:off x="5393558" y="4562475"/>
            <a:ext cx="908935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method relies on predefined signatures of known threats to detect attacks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</a:t>
            </a:r>
            <a:endParaRPr lang="en-US" sz="1850" dirty="0"/>
          </a:p>
        </p:txBody>
      </p:sp>
      <p:sp>
        <p:nvSpPr>
          <p:cNvPr id="12" name="Shape 8"/>
          <p:cNvSpPr/>
          <p:nvPr/>
        </p:nvSpPr>
        <p:spPr>
          <a:xfrm>
            <a:off x="5624712" y="5622224"/>
            <a:ext cx="7459266" cy="15240"/>
          </a:xfrm>
          <a:prstGeom prst="roundRect">
            <a:avLst>
              <a:gd name="adj" fmla="val 2356110"/>
            </a:avLst>
          </a:prstGeom>
          <a:solidFill>
            <a:srgbClr val="018CE1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445" y="5711548"/>
            <a:ext cx="6486283" cy="169449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295524" y="6319481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15" name="Text 10"/>
          <p:cNvSpPr/>
          <p:nvPr/>
        </p:nvSpPr>
        <p:spPr>
          <a:xfrm>
            <a:off x="6655149" y="5844514"/>
            <a:ext cx="338018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Anomaly-Based Detection</a:t>
            </a:r>
            <a:endParaRPr lang="en-US" sz="4000" b="1" dirty="0"/>
          </a:p>
        </p:txBody>
      </p:sp>
      <p:sp>
        <p:nvSpPr>
          <p:cNvPr id="16" name="Text 11"/>
          <p:cNvSpPr/>
          <p:nvPr/>
        </p:nvSpPr>
        <p:spPr>
          <a:xfrm>
            <a:off x="6655149" y="6241083"/>
            <a:ext cx="737385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technique identifies deviations from normal network behavior, indicating potential intrusions.</a:t>
            </a:r>
            <a:endParaRPr lang="en-US" sz="3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73931" y="56748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6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Host-Based IDS</a:t>
            </a:r>
            <a:endParaRPr lang="en-US" sz="6000" b="1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843" y="1714024"/>
            <a:ext cx="598408" cy="59840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37724" y="270338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System Monitoring</a:t>
            </a:r>
            <a:endParaRPr lang="en-US" sz="4000" b="1" dirty="0"/>
          </a:p>
        </p:txBody>
      </p:sp>
      <p:sp>
        <p:nvSpPr>
          <p:cNvPr id="7" name="Text 3"/>
          <p:cNvSpPr/>
          <p:nvPr/>
        </p:nvSpPr>
        <p:spPr>
          <a:xfrm>
            <a:off x="837843" y="3584636"/>
            <a:ext cx="4078962" cy="3495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Host-based IDS continuously monitors system activity, including file access, registry changes, and process execution, to detect suspicious behavior.</a:t>
            </a:r>
            <a:endParaRPr lang="en-US" sz="32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5659" y="1662452"/>
            <a:ext cx="598408" cy="59840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275659" y="270338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Log Analysis</a:t>
            </a:r>
            <a:endParaRPr lang="en-US" sz="4000" b="1" dirty="0"/>
          </a:p>
        </p:txBody>
      </p:sp>
      <p:sp>
        <p:nvSpPr>
          <p:cNvPr id="10" name="Text 5"/>
          <p:cNvSpPr/>
          <p:nvPr/>
        </p:nvSpPr>
        <p:spPr>
          <a:xfrm>
            <a:off x="5275719" y="3622348"/>
            <a:ext cx="4078962" cy="3161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It analyzes system logs for signs of intrusion attempts, malware activity, or unauthorized actions.</a:t>
            </a:r>
            <a:endParaRPr lang="en-US" sz="32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3595" y="1714024"/>
            <a:ext cx="598408" cy="59840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713595" y="270338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Real-time Protection</a:t>
            </a:r>
            <a:endParaRPr lang="en-US" sz="4000" b="1" dirty="0"/>
          </a:p>
        </p:txBody>
      </p:sp>
      <p:sp>
        <p:nvSpPr>
          <p:cNvPr id="13" name="Text 7"/>
          <p:cNvSpPr/>
          <p:nvPr/>
        </p:nvSpPr>
        <p:spPr>
          <a:xfrm>
            <a:off x="9713476" y="3589552"/>
            <a:ext cx="407908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Host-based IDS provides immediate notification of potential threats, enabling rapid response and mitigation.</a:t>
            </a:r>
            <a:endParaRPr lang="en-US" sz="3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690240" y="62817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6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Hybrid IDS</a:t>
            </a:r>
            <a:endParaRPr lang="en-US" sz="6000" b="1" dirty="0"/>
          </a:p>
        </p:txBody>
      </p:sp>
      <p:sp>
        <p:nvSpPr>
          <p:cNvPr id="5" name="Shape 2"/>
          <p:cNvSpPr/>
          <p:nvPr/>
        </p:nvSpPr>
        <p:spPr>
          <a:xfrm>
            <a:off x="504919" y="1713159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83304" y="1813469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211317" y="1841777"/>
            <a:ext cx="32580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4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Comprehensive Coverage</a:t>
            </a:r>
            <a:endParaRPr lang="en-US" sz="4000" b="1" dirty="0"/>
          </a:p>
        </p:txBody>
      </p:sp>
      <p:sp>
        <p:nvSpPr>
          <p:cNvPr id="8" name="Text 5"/>
          <p:cNvSpPr/>
          <p:nvPr/>
        </p:nvSpPr>
        <p:spPr>
          <a:xfrm>
            <a:off x="1237182" y="2442032"/>
            <a:ext cx="6224911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Hybrid IDS offers a comprehensive approach by monitoring both network traffic and individual systems for a unified view of security.</a:t>
            </a:r>
            <a:endParaRPr lang="en-US" sz="3200" dirty="0"/>
          </a:p>
        </p:txBody>
      </p:sp>
      <p:sp>
        <p:nvSpPr>
          <p:cNvPr id="9" name="Shape 6"/>
          <p:cNvSpPr/>
          <p:nvPr/>
        </p:nvSpPr>
        <p:spPr>
          <a:xfrm>
            <a:off x="7315200" y="1713159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483078" y="1841777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8021598" y="1877674"/>
            <a:ext cx="7113721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4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Enhanced Threat Detection</a:t>
            </a:r>
            <a:endParaRPr lang="en-US" sz="4000" b="1" dirty="0"/>
          </a:p>
        </p:txBody>
      </p:sp>
      <p:sp>
        <p:nvSpPr>
          <p:cNvPr id="12" name="Text 9"/>
          <p:cNvSpPr/>
          <p:nvPr/>
        </p:nvSpPr>
        <p:spPr>
          <a:xfrm>
            <a:off x="8025704" y="2366081"/>
            <a:ext cx="638868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Combining network and host-based detection methods improves the ability to identify threats, including those that bypass traditional defenses.</a:t>
            </a:r>
            <a:endParaRPr lang="en-US" sz="3200" dirty="0"/>
          </a:p>
        </p:txBody>
      </p:sp>
      <p:sp>
        <p:nvSpPr>
          <p:cNvPr id="13" name="Shape 10"/>
          <p:cNvSpPr/>
          <p:nvPr/>
        </p:nvSpPr>
        <p:spPr>
          <a:xfrm>
            <a:off x="515425" y="5085158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72797" y="5185468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1211317" y="5218833"/>
            <a:ext cx="7913018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4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Improved Incident Response</a:t>
            </a:r>
            <a:endParaRPr lang="en-US" sz="4000" b="1" dirty="0"/>
          </a:p>
        </p:txBody>
      </p:sp>
      <p:sp>
        <p:nvSpPr>
          <p:cNvPr id="16" name="Text 13"/>
          <p:cNvSpPr/>
          <p:nvPr/>
        </p:nvSpPr>
        <p:spPr>
          <a:xfrm>
            <a:off x="1199921" y="5837403"/>
            <a:ext cx="1330759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Integrated alerts provide a clearer picture of attacks, enabling more effective incident response and mitigation.</a:t>
            </a:r>
            <a:endParaRPr lang="en-US" sz="3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6064" y="429339"/>
            <a:ext cx="699063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6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IDS Deployment Strategies</a:t>
            </a:r>
            <a:endParaRPr lang="en-US" sz="6000" b="1" dirty="0"/>
          </a:p>
        </p:txBody>
      </p:sp>
      <p:sp>
        <p:nvSpPr>
          <p:cNvPr id="4" name="Shape 1"/>
          <p:cNvSpPr/>
          <p:nvPr/>
        </p:nvSpPr>
        <p:spPr>
          <a:xfrm>
            <a:off x="767744" y="1807528"/>
            <a:ext cx="30480" cy="5699284"/>
          </a:xfrm>
          <a:prstGeom prst="roundRect">
            <a:avLst>
              <a:gd name="adj" fmla="val 1178055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165412" y="2333922"/>
            <a:ext cx="837724" cy="30480"/>
          </a:xfrm>
          <a:prstGeom prst="roundRect">
            <a:avLst>
              <a:gd name="adj" fmla="val 1178055"/>
            </a:avLst>
          </a:prstGeom>
          <a:solidFill>
            <a:srgbClr val="2D4DF2"/>
          </a:solidFill>
          <a:ln/>
        </p:spPr>
      </p:sp>
      <p:sp>
        <p:nvSpPr>
          <p:cNvPr id="6" name="Shape 3"/>
          <p:cNvSpPr/>
          <p:nvPr/>
        </p:nvSpPr>
        <p:spPr>
          <a:xfrm>
            <a:off x="513724" y="2081034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81602" y="2166104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297136" y="218842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In-line</a:t>
            </a:r>
            <a:endParaRPr lang="en-US" sz="4000" b="1" dirty="0"/>
          </a:p>
        </p:txBody>
      </p:sp>
      <p:sp>
        <p:nvSpPr>
          <p:cNvPr id="9" name="Text 6"/>
          <p:cNvSpPr/>
          <p:nvPr/>
        </p:nvSpPr>
        <p:spPr>
          <a:xfrm>
            <a:off x="2287232" y="2678606"/>
            <a:ext cx="6630710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IDS placed directly within the network path, intercepting and analyzing all traffic.</a:t>
            </a:r>
            <a:endParaRPr lang="en-US" sz="3200" dirty="0"/>
          </a:p>
        </p:txBody>
      </p:sp>
      <p:sp>
        <p:nvSpPr>
          <p:cNvPr id="10" name="Shape 7"/>
          <p:cNvSpPr/>
          <p:nvPr/>
        </p:nvSpPr>
        <p:spPr>
          <a:xfrm>
            <a:off x="1211400" y="4358651"/>
            <a:ext cx="837724" cy="30480"/>
          </a:xfrm>
          <a:prstGeom prst="roundRect">
            <a:avLst>
              <a:gd name="adj" fmla="val 1178055"/>
            </a:avLst>
          </a:prstGeom>
          <a:solidFill>
            <a:srgbClr val="018CE1"/>
          </a:solidFill>
          <a:ln/>
        </p:spPr>
      </p:sp>
      <p:sp>
        <p:nvSpPr>
          <p:cNvPr id="11" name="Shape 8"/>
          <p:cNvSpPr/>
          <p:nvPr/>
        </p:nvSpPr>
        <p:spPr>
          <a:xfrm>
            <a:off x="544123" y="4098190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12" name="Text 9"/>
          <p:cNvSpPr/>
          <p:nvPr/>
        </p:nvSpPr>
        <p:spPr>
          <a:xfrm>
            <a:off x="696842" y="4191476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297135" y="42140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Out-of-band</a:t>
            </a:r>
            <a:endParaRPr lang="en-US" sz="4000" b="1" dirty="0"/>
          </a:p>
        </p:txBody>
      </p:sp>
      <p:sp>
        <p:nvSpPr>
          <p:cNvPr id="14" name="Text 11"/>
          <p:cNvSpPr/>
          <p:nvPr/>
        </p:nvSpPr>
        <p:spPr>
          <a:xfrm>
            <a:off x="2297136" y="4722925"/>
            <a:ext cx="6854250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IDS deployed separately from the network path, monitoring a copy of the traffic.</a:t>
            </a:r>
            <a:endParaRPr lang="en-US" sz="3200" dirty="0"/>
          </a:p>
        </p:txBody>
      </p:sp>
      <p:sp>
        <p:nvSpPr>
          <p:cNvPr id="15" name="Shape 12"/>
          <p:cNvSpPr/>
          <p:nvPr/>
        </p:nvSpPr>
        <p:spPr>
          <a:xfrm>
            <a:off x="1176097" y="6339958"/>
            <a:ext cx="837724" cy="30480"/>
          </a:xfrm>
          <a:prstGeom prst="roundRect">
            <a:avLst>
              <a:gd name="adj" fmla="val 1178055"/>
            </a:avLst>
          </a:prstGeom>
          <a:solidFill>
            <a:srgbClr val="DA33BF"/>
          </a:solidFill>
          <a:ln/>
        </p:spPr>
      </p:sp>
      <p:sp>
        <p:nvSpPr>
          <p:cNvPr id="16" name="Shape 13"/>
          <p:cNvSpPr/>
          <p:nvPr/>
        </p:nvSpPr>
        <p:spPr>
          <a:xfrm>
            <a:off x="513724" y="6072368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12001" y="6171009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297136" y="619263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Cloud-based</a:t>
            </a:r>
            <a:endParaRPr lang="en-US" sz="4000" b="1" dirty="0"/>
          </a:p>
        </p:txBody>
      </p:sp>
      <p:sp>
        <p:nvSpPr>
          <p:cNvPr id="19" name="Text 16"/>
          <p:cNvSpPr/>
          <p:nvPr/>
        </p:nvSpPr>
        <p:spPr>
          <a:xfrm>
            <a:off x="2297136" y="6740764"/>
            <a:ext cx="666559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IDS hosted in the cloud, providing centralized management and scalable security.</a:t>
            </a:r>
            <a:endParaRPr lang="en-US" sz="3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32645" y="448738"/>
            <a:ext cx="671072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6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IDS Monitoring and Alerts</a:t>
            </a:r>
            <a:endParaRPr lang="en-US" sz="6000" b="1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4748" y="1756102"/>
            <a:ext cx="1196816" cy="191500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63603" y="20131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Real-time Monitoring</a:t>
            </a:r>
            <a:endParaRPr lang="en-US" sz="4000" b="1" dirty="0"/>
          </a:p>
        </p:txBody>
      </p:sp>
      <p:sp>
        <p:nvSpPr>
          <p:cNvPr id="6" name="Text 2"/>
          <p:cNvSpPr/>
          <p:nvPr/>
        </p:nvSpPr>
        <p:spPr>
          <a:xfrm>
            <a:off x="7663602" y="2526506"/>
            <a:ext cx="712411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IDS continuously monitors network and system activity, providing real-time alerts for potential threats.</a:t>
            </a:r>
            <a:endParaRPr lang="en-US" sz="3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4748" y="3671103"/>
            <a:ext cx="1196816" cy="191500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63603" y="393882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Alert Configuration</a:t>
            </a:r>
            <a:endParaRPr lang="en-US" sz="4000" b="1" dirty="0"/>
          </a:p>
        </p:txBody>
      </p:sp>
      <p:sp>
        <p:nvSpPr>
          <p:cNvPr id="9" name="Text 4"/>
          <p:cNvSpPr/>
          <p:nvPr/>
        </p:nvSpPr>
        <p:spPr>
          <a:xfrm>
            <a:off x="7653771" y="4432577"/>
            <a:ext cx="697662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Organizations configure IDS alerts based on their specific security policies, severity levels, and threat types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4748" y="5586104"/>
            <a:ext cx="1196816" cy="191500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63603" y="586454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0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Alert Analysis</a:t>
            </a:r>
            <a:endParaRPr lang="en-US" sz="4000" b="1" dirty="0"/>
          </a:p>
        </p:txBody>
      </p:sp>
      <p:sp>
        <p:nvSpPr>
          <p:cNvPr id="12" name="Text 6"/>
          <p:cNvSpPr/>
          <p:nvPr/>
        </p:nvSpPr>
        <p:spPr>
          <a:xfrm>
            <a:off x="7653771" y="6325658"/>
            <a:ext cx="67504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3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Security analysts investigate alerts, determine the nature of the threat, and take appropriate action.</a:t>
            </a:r>
            <a:endParaRPr lang="en-US" sz="3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622</Words>
  <Application>Microsoft Office PowerPoint</Application>
  <PresentationFormat>Custom</PresentationFormat>
  <Paragraphs>84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PT Sans</vt:lpstr>
      <vt:lpstr>Arial</vt:lpstr>
      <vt:lpstr>Nunito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Kabir Tripathi</cp:lastModifiedBy>
  <cp:revision>2</cp:revision>
  <dcterms:created xsi:type="dcterms:W3CDTF">2024-11-17T13:54:54Z</dcterms:created>
  <dcterms:modified xsi:type="dcterms:W3CDTF">2024-11-17T14:51:06Z</dcterms:modified>
</cp:coreProperties>
</file>